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91" r:id="rId3"/>
    <p:sldId id="292" r:id="rId4"/>
    <p:sldId id="294" r:id="rId5"/>
    <p:sldId id="295" r:id="rId6"/>
    <p:sldId id="296" r:id="rId7"/>
    <p:sldId id="298" r:id="rId8"/>
    <p:sldId id="263" r:id="rId9"/>
    <p:sldId id="264" r:id="rId10"/>
    <p:sldId id="265" r:id="rId11"/>
    <p:sldId id="267" r:id="rId12"/>
    <p:sldId id="269" r:id="rId13"/>
    <p:sldId id="268" r:id="rId14"/>
    <p:sldId id="289" r:id="rId15"/>
    <p:sldId id="260" r:id="rId16"/>
    <p:sldId id="266" r:id="rId17"/>
    <p:sldId id="285" r:id="rId18"/>
    <p:sldId id="262" r:id="rId19"/>
    <p:sldId id="270" r:id="rId20"/>
    <p:sldId id="261" r:id="rId21"/>
    <p:sldId id="257" r:id="rId22"/>
    <p:sldId id="286" r:id="rId23"/>
    <p:sldId id="258" r:id="rId24"/>
    <p:sldId id="272" r:id="rId25"/>
    <p:sldId id="271" r:id="rId26"/>
    <p:sldId id="279" r:id="rId27"/>
    <p:sldId id="282" r:id="rId28"/>
    <p:sldId id="283" r:id="rId29"/>
    <p:sldId id="284" r:id="rId30"/>
    <p:sldId id="280" r:id="rId31"/>
    <p:sldId id="281" r:id="rId32"/>
    <p:sldId id="287" r:id="rId33"/>
    <p:sldId id="273" r:id="rId34"/>
    <p:sldId id="275" r:id="rId35"/>
    <p:sldId id="276" r:id="rId36"/>
    <p:sldId id="288" r:id="rId37"/>
    <p:sldId id="293" r:id="rId38"/>
    <p:sldId id="274" r:id="rId39"/>
    <p:sldId id="290" r:id="rId40"/>
    <p:sldId id="277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289E3-FA63-4E41-9961-6208C915D05F}">
          <p14:sldIdLst>
            <p14:sldId id="256"/>
            <p14:sldId id="291"/>
            <p14:sldId id="292"/>
            <p14:sldId id="294"/>
            <p14:sldId id="295"/>
            <p14:sldId id="296"/>
            <p14:sldId id="298"/>
          </p14:sldIdLst>
        </p14:section>
        <p14:section name="PDH" id="{088C8954-103D-6944-A885-C87C90D74923}">
          <p14:sldIdLst>
            <p14:sldId id="263"/>
            <p14:sldId id="264"/>
            <p14:sldId id="265"/>
            <p14:sldId id="267"/>
            <p14:sldId id="269"/>
            <p14:sldId id="268"/>
            <p14:sldId id="289"/>
            <p14:sldId id="260"/>
            <p14:sldId id="266"/>
            <p14:sldId id="285"/>
          </p14:sldIdLst>
        </p14:section>
        <p14:section name="AcetylCoA" id="{DCBA3FDE-CB86-F04A-8667-811AFFD8EC2D}">
          <p14:sldIdLst>
            <p14:sldId id="262"/>
            <p14:sldId id="270"/>
          </p14:sldIdLst>
        </p14:section>
        <p14:section name="TCA Cycle" id="{62EAF748-9F6F-CA46-A186-DEA9F1892048}">
          <p14:sldIdLst>
            <p14:sldId id="261"/>
            <p14:sldId id="257"/>
            <p14:sldId id="286"/>
            <p14:sldId id="258"/>
            <p14:sldId id="272"/>
            <p14:sldId id="271"/>
            <p14:sldId id="279"/>
            <p14:sldId id="282"/>
            <p14:sldId id="283"/>
            <p14:sldId id="284"/>
            <p14:sldId id="280"/>
            <p14:sldId id="281"/>
            <p14:sldId id="287"/>
          </p14:sldIdLst>
        </p14:section>
        <p14:section name="Electron Transport Chain" id="{ED6DD415-38ED-A049-9BCD-71463CB9FA45}">
          <p14:sldIdLst>
            <p14:sldId id="273"/>
            <p14:sldId id="275"/>
            <p14:sldId id="276"/>
            <p14:sldId id="288"/>
            <p14:sldId id="293"/>
            <p14:sldId id="274"/>
            <p14:sldId id="290"/>
            <p14:sldId id="277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0"/>
    <p:restoredTop sz="94676"/>
  </p:normalViewPr>
  <p:slideViewPr>
    <p:cSldViewPr snapToGrid="0" snapToObjects="1">
      <p:cViewPr>
        <p:scale>
          <a:sx n="90" d="100"/>
          <a:sy n="90" d="100"/>
        </p:scale>
        <p:origin x="14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46E9-D158-E244-A5DD-BC4169F473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3E5E-A9AA-9243-B8EB-FC9F9FE2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what NADH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</a:t>
            </a:r>
            <a:r>
              <a:rPr lang="en-US" dirty="0" err="1" smtClean="0"/>
              <a:t>radiolab</a:t>
            </a:r>
            <a:r>
              <a:rPr lang="en-US" dirty="0" smtClean="0"/>
              <a:t> podcast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r>
              <a:rPr lang="en-US" baseline="0" dirty="0" smtClean="0"/>
              <a:t> 1, 3 and 4 are the regulated steps.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0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but one amino acid group</a:t>
            </a:r>
            <a:r>
              <a:rPr lang="en-US" baseline="0" dirty="0" smtClean="0"/>
              <a:t> feeds into the cycle AFTER the regulated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TCA Cycle and the 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Lactate Dehydrogenase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" y="1690688"/>
            <a:ext cx="4787900" cy="252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50" y="1393825"/>
            <a:ext cx="5706538" cy="5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NADH (or a FADH2 or a NADPH)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54162"/>
            <a:ext cx="8128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Oxidation Occurs in Mitochondria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 smtClean="0"/>
              <a:t>All three of the next steps are mitochondrial</a:t>
            </a:r>
          </a:p>
          <a:p>
            <a:pPr lvl="1"/>
            <a:r>
              <a:rPr lang="en-US" dirty="0" smtClean="0"/>
              <a:t>Pyruvate Oxidation</a:t>
            </a:r>
          </a:p>
          <a:p>
            <a:pPr lvl="1"/>
            <a:r>
              <a:rPr lang="en-US" dirty="0" smtClean="0"/>
              <a:t>TCA Cycle</a:t>
            </a:r>
          </a:p>
          <a:p>
            <a:pPr lvl="1"/>
            <a:r>
              <a:rPr lang="en-US" dirty="0" smtClean="0"/>
              <a:t>Electron Transport Chain</a:t>
            </a:r>
          </a:p>
          <a:p>
            <a:r>
              <a:rPr lang="en-US" dirty="0" smtClean="0"/>
              <a:t>Pyruvate needs to be transported into mitochondria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89" y="1825625"/>
            <a:ext cx="60682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0558" cy="1325563"/>
          </a:xfrm>
        </p:spPr>
        <p:txBody>
          <a:bodyPr/>
          <a:lstStyle/>
          <a:p>
            <a:r>
              <a:rPr lang="en-US" dirty="0" smtClean="0"/>
              <a:t>The mitochondria </a:t>
            </a:r>
            <a:r>
              <a:rPr lang="en-US" smtClean="0"/>
              <a:t>is the powerhouse of the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0" y="1863814"/>
            <a:ext cx="5898388" cy="48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89" y="1349171"/>
            <a:ext cx="4888832" cy="55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 of mitochondria per cell can be modified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49"/>
            <a:ext cx="12192000" cy="500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23" y="1690688"/>
            <a:ext cx="698309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Dehydrogenase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acetyl-CoA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decision made whether pyruvate should become Lactate or Acetyl-CoA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14962" y="1825625"/>
            <a:ext cx="5938837" cy="4351338"/>
          </a:xfrm>
        </p:spPr>
        <p:txBody>
          <a:bodyPr/>
          <a:lstStyle/>
          <a:p>
            <a:r>
              <a:rPr lang="en-US" dirty="0" smtClean="0"/>
              <a:t>Allosteric regulators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r>
              <a:rPr lang="en-US" dirty="0" smtClean="0"/>
              <a:t>Through Phosphorylation and inactivation by PDH Kinase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Pyruvate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487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Wernicke-</a:t>
            </a:r>
            <a:r>
              <a:rPr lang="en-US" dirty="0" err="1" smtClean="0"/>
              <a:t>Korsakoff</a:t>
            </a:r>
            <a:r>
              <a:rPr lang="en-US" dirty="0" smtClean="0"/>
              <a:t>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774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Thiamine (Vitamin B1) is a cofactor for PDH as well as some other enzymes</a:t>
            </a:r>
          </a:p>
          <a:p>
            <a:r>
              <a:rPr lang="en-US" dirty="0" smtClean="0"/>
              <a:t>Ethanol inhibits thiamine uptake in GI system</a:t>
            </a:r>
          </a:p>
          <a:p>
            <a:r>
              <a:rPr lang="en-US" dirty="0"/>
              <a:t>A more minor deficiency is </a:t>
            </a:r>
            <a:r>
              <a:rPr lang="en-US" dirty="0" smtClean="0"/>
              <a:t>called Beriberi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Lactic acid and pyruvate buildup</a:t>
            </a:r>
          </a:p>
          <a:p>
            <a:pPr lvl="1"/>
            <a:r>
              <a:rPr lang="en-US" dirty="0" smtClean="0"/>
              <a:t>High output cardiac failure</a:t>
            </a:r>
          </a:p>
          <a:p>
            <a:pPr lvl="1"/>
            <a:r>
              <a:rPr lang="en-US" dirty="0" smtClean="0"/>
              <a:t>Exercise intolerance</a:t>
            </a:r>
          </a:p>
          <a:p>
            <a:pPr lvl="1"/>
            <a:r>
              <a:rPr lang="en-US" dirty="0" smtClean="0"/>
              <a:t>Neurodegeneration, numbness</a:t>
            </a:r>
            <a:r>
              <a:rPr lang="en-US" dirty="0"/>
              <a:t>, poor </a:t>
            </a:r>
            <a:r>
              <a:rPr lang="en-US" dirty="0" smtClean="0"/>
              <a:t>reflexes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Acetyl-CoA can now go in several 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9" y="1319104"/>
            <a:ext cx="4770120" cy="553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58" y="1926673"/>
            <a:ext cx="6478914" cy="40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Fates of Pyruvate/Acetyl-CoA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need energy -&gt; TCA Cycle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absence</a:t>
            </a:r>
            <a:r>
              <a:rPr lang="en-US" dirty="0" smtClean="0"/>
              <a:t> of CHO (relevant for lipid oxidation)</a:t>
            </a:r>
          </a:p>
          <a:p>
            <a:pPr lvl="3"/>
            <a:r>
              <a:rPr lang="en-US" dirty="0" smtClean="0"/>
              <a:t>Ketone Bodies (if OAA </a:t>
            </a:r>
            <a:r>
              <a:rPr lang="en-US" b="1" u="sng" dirty="0" smtClean="0"/>
              <a:t>absent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Gluconeogenesis (if OAA </a:t>
            </a:r>
            <a:r>
              <a:rPr lang="en-US" b="1" u="sng" dirty="0" smtClean="0"/>
              <a:t>present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final electron acceptor in the electron transport chain 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 (becoming NADH)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 (becoming FADH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Pyruvate (becoming  Acetyl-CoA)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(becoming H</a:t>
            </a:r>
            <a:r>
              <a:rPr lang="en-US" baseline="-25000" dirty="0" smtClean="0"/>
              <a:t>2</a:t>
            </a:r>
            <a:r>
              <a:rPr lang="en-US" dirty="0" smtClean="0"/>
              <a:t>0)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9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 Krebs Cycle</a:t>
            </a:r>
          </a:p>
          <a:p>
            <a:r>
              <a:rPr lang="en-US" dirty="0" smtClean="0"/>
              <a:t>AKA Citric Acid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3595"/>
            <a:ext cx="6210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View of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70" y="1294686"/>
            <a:ext cx="6761521" cy="468278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3713"/>
              </p:ext>
            </p:extLst>
          </p:nvPr>
        </p:nvGraphicFramePr>
        <p:xfrm>
          <a:off x="870531" y="6102218"/>
          <a:ext cx="9357202" cy="365760"/>
        </p:xfrm>
        <a:graphic>
          <a:graphicData uri="http://schemas.openxmlformats.org/drawingml/2006/table">
            <a:tbl>
              <a:tblPr/>
              <a:tblGrid>
                <a:gridCol w="4446536"/>
                <a:gridCol w="4910666"/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Acetyl-</a:t>
                      </a:r>
                      <a:r>
                        <a:rPr lang="pl-PL" dirty="0" err="1">
                          <a:effectLst/>
                        </a:rPr>
                        <a:t>CoA</a:t>
                      </a:r>
                      <a:r>
                        <a:rPr lang="pl-PL" dirty="0">
                          <a:effectLst/>
                        </a:rPr>
                        <a:t> + 3 NAD</a:t>
                      </a:r>
                      <a:r>
                        <a:rPr lang="pl-PL" baseline="30000" dirty="0">
                          <a:effectLst/>
                        </a:rPr>
                        <a:t>+</a:t>
                      </a:r>
                      <a:r>
                        <a:rPr lang="pl-PL" dirty="0">
                          <a:effectLst/>
                        </a:rPr>
                        <a:t> + </a:t>
                      </a:r>
                      <a:r>
                        <a:rPr lang="pl-PL" dirty="0" smtClean="0">
                          <a:effectLst/>
                        </a:rPr>
                        <a:t>FAD </a:t>
                      </a:r>
                      <a:r>
                        <a:rPr lang="pl-PL" dirty="0">
                          <a:effectLst/>
                        </a:rPr>
                        <a:t>+ GDP + P</a:t>
                      </a:r>
                      <a:r>
                        <a:rPr lang="pl-PL" baseline="-25000" dirty="0">
                          <a:effectLst/>
                        </a:rPr>
                        <a:t>i</a:t>
                      </a:r>
                      <a:r>
                        <a:rPr lang="pl-PL" dirty="0">
                          <a:effectLst/>
                        </a:rPr>
                        <a:t> + 2 H</a:t>
                      </a:r>
                      <a:r>
                        <a:rPr lang="pl-PL" baseline="-25000" dirty="0">
                          <a:effectLst/>
                        </a:rPr>
                        <a:t>2</a:t>
                      </a:r>
                      <a:r>
                        <a:rPr lang="pl-PL" dirty="0">
                          <a:effectLst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→ CoA-SH + 3 NADH </a:t>
                      </a:r>
                      <a:r>
                        <a:rPr lang="en-US" dirty="0" smtClean="0">
                          <a:effectLst/>
                        </a:rPr>
                        <a:t>+ FADH</a:t>
                      </a:r>
                      <a:r>
                        <a:rPr lang="en-US" baseline="-25000" dirty="0" smtClean="0">
                          <a:effectLst/>
                        </a:rPr>
                        <a:t>2</a:t>
                      </a:r>
                      <a:r>
                        <a:rPr lang="en-US" dirty="0">
                          <a:effectLst/>
                        </a:rPr>
                        <a:t> + GTP + 2 CO</a:t>
                      </a:r>
                      <a:r>
                        <a:rPr lang="en-US" baseline="-250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4261" y="1896533"/>
            <a:ext cx="2834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outcomes </a:t>
            </a:r>
            <a:r>
              <a:rPr lang="en-US" dirty="0" smtClean="0"/>
              <a:t>of this </a:t>
            </a:r>
            <a:r>
              <a:rPr lang="en-US" smtClean="0"/>
              <a:t>reactions 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NADH and FADH</a:t>
            </a:r>
            <a:r>
              <a:rPr lang="en-US" baseline="-25000" dirty="0" smtClean="0"/>
              <a:t>2</a:t>
            </a:r>
            <a:r>
              <a:rPr lang="en-US" dirty="0" smtClean="0"/>
              <a:t> will be used in the electron transport chain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GTP can be interconverted to ATP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Both carbons that were part of Acetyl-CoA are now released as CO</a:t>
            </a:r>
            <a:r>
              <a:rPr lang="en-US" baseline="-25000" dirty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TCA Cycle Releases Energy in the Form of Electron Carrier Molecules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62" y="1638046"/>
            <a:ext cx="5094288" cy="52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Regulated Steps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r>
              <a:rPr lang="en-US" dirty="0" smtClean="0"/>
              <a:t>Citrate Synthase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ATP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OAA, AMP</a:t>
            </a:r>
          </a:p>
          <a:p>
            <a:r>
              <a:rPr lang="en-US" dirty="0" err="1"/>
              <a:t>Isocitrate</a:t>
            </a:r>
            <a:r>
              <a:rPr lang="en-US" dirty="0"/>
              <a:t> Dehydrogenase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NADH, 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ADP, Ca</a:t>
            </a:r>
            <a:r>
              <a:rPr lang="en-US" baseline="30000" dirty="0" smtClean="0">
                <a:solidFill>
                  <a:srgbClr val="00B050"/>
                </a:solidFill>
              </a:rPr>
              <a:t>2</a:t>
            </a:r>
            <a:endParaRPr lang="en-US" dirty="0" smtClean="0">
              <a:solidFill>
                <a:srgbClr val="00B050"/>
              </a:solidFill>
              <a:latin typeface="Symbol" charset="2"/>
              <a:ea typeface="Symbol" charset="2"/>
              <a:cs typeface="Symbol" charset="2"/>
            </a:endParaRPr>
          </a:p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 Dehydrogenase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 Ca</a:t>
            </a:r>
            <a:r>
              <a:rPr lang="en-US" baseline="30000" dirty="0" smtClean="0">
                <a:solidFill>
                  <a:srgbClr val="00B050"/>
                </a:solidFill>
              </a:rPr>
              <a:t>2+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32" y="1690688"/>
            <a:ext cx="6639268" cy="45981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00500" y="2514600"/>
            <a:ext cx="4229100" cy="2857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4533" y="3357563"/>
            <a:ext cx="4713817" cy="5143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43300" y="4657725"/>
            <a:ext cx="5957888" cy="1285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metabolites feed into, or take from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8" y="2019302"/>
            <a:ext cx="574976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576388"/>
            <a:ext cx="5105400" cy="485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9550" y="1321356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Fatty Acid </a:t>
            </a:r>
            <a:r>
              <a:rPr lang="en-US" dirty="0"/>
              <a:t>b</a:t>
            </a:r>
            <a:r>
              <a:rPr lang="en-US" dirty="0" smtClean="0"/>
              <a:t>iosynthesis </a:t>
            </a:r>
            <a:r>
              <a:rPr lang="en-US" dirty="0"/>
              <a:t>d</a:t>
            </a:r>
            <a:r>
              <a:rPr lang="en-US" dirty="0" smtClean="0"/>
              <a:t>raws from citrate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23363" y="1804513"/>
            <a:ext cx="178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Amino Acids feed into and draw from several steps in the TCA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2" y="1576388"/>
            <a:ext cx="4710395" cy="516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07328"/>
            <a:ext cx="5585645" cy="466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43" y="1912144"/>
            <a:ext cx="4625719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 following is a cataplerotic pathway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Gluconeogenesis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 catabolism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Fatty acid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are surviving on </a:t>
            </a:r>
            <a:r>
              <a:rPr lang="en-US" b="1" u="sng" dirty="0" smtClean="0"/>
              <a:t>only</a:t>
            </a:r>
            <a:r>
              <a:rPr lang="en-US" dirty="0" smtClean="0"/>
              <a:t> protein as a macronutrient, is this cataplerotic or </a:t>
            </a:r>
            <a:r>
              <a:rPr lang="en-US" dirty="0" err="1" smtClean="0"/>
              <a:t>anaplerotic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Cataplerotic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Anaplerotic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Neither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Depends on the situation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anaplerosis</a:t>
            </a:r>
            <a:r>
              <a:rPr lang="en-US" dirty="0" smtClean="0"/>
              <a:t> regulate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phosphofructokinase 2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phosphofructokinase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anaplerosis</a:t>
            </a:r>
            <a:r>
              <a:rPr lang="en-US" dirty="0" smtClean="0"/>
              <a:t> regulate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or why not?  Sketch this out as a diagram on the piece of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2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most important metabolite for regulating activity of the electron transport chain is: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1198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you are too cataplerotic?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3" y="1347788"/>
            <a:ext cx="8226566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339" y="5695712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Ketone Bodies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5226" y="3471863"/>
            <a:ext cx="2228850" cy="2143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14750" y="1347788"/>
            <a:ext cx="1443038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4440" y="3620095"/>
            <a:ext cx="13046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6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Basis for Ketosis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Ketone Bodies (if OAA absent)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Gluconeogenesis (if OAA present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Regulation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of regulation include: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Mitochondrial levels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Pyruvate/Acetyl-CoA</a:t>
            </a:r>
            <a:r>
              <a:rPr lang="en-US" dirty="0" smtClean="0"/>
              <a:t> production (Glycolysis/Fatty Acid Oxidation)</a:t>
            </a:r>
          </a:p>
          <a:p>
            <a:pPr lvl="1"/>
            <a:r>
              <a:rPr lang="en-US" dirty="0" smtClean="0"/>
              <a:t>Energy levels (</a:t>
            </a:r>
            <a:r>
              <a:rPr lang="en-US" dirty="0" smtClean="0">
                <a:solidFill>
                  <a:srgbClr val="00B050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B050"/>
                </a:solidFill>
              </a:rPr>
              <a:t>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Levels of </a:t>
            </a:r>
            <a:r>
              <a:rPr lang="en-US" dirty="0" smtClean="0">
                <a:solidFill>
                  <a:srgbClr val="00B050"/>
                </a:solidFill>
              </a:rPr>
              <a:t>TCA cycle intermediates</a:t>
            </a:r>
          </a:p>
          <a:p>
            <a:pPr lvl="1"/>
            <a:r>
              <a:rPr lang="en-US" dirty="0" err="1" smtClean="0"/>
              <a:t>Intramitochondrial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calcium</a:t>
            </a:r>
            <a:r>
              <a:rPr lang="en-US" dirty="0" smtClean="0"/>
              <a:t>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Electron Transport Chain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ETC uses the electron carriers to generate a proton gradient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90688"/>
            <a:ext cx="9662776" cy="64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ATP is Generated by a Proton-Driven Pump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250"/>
          <a:stretch/>
        </p:blipFill>
        <p:spPr>
          <a:xfrm>
            <a:off x="3230562" y="1690688"/>
            <a:ext cx="4241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ETC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2688" cy="4351338"/>
          </a:xfrm>
        </p:spPr>
        <p:txBody>
          <a:bodyPr/>
          <a:lstStyle/>
          <a:p>
            <a:r>
              <a:rPr lang="en-US" dirty="0" smtClean="0"/>
              <a:t>Primary regulator of the ETC is energy demand (ADP/ATP ratio)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7" y="2431258"/>
            <a:ext cx="4277503" cy="2826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6" y="3119372"/>
            <a:ext cx="6529387" cy="30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Control by Energy Needs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9068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2028824"/>
            <a:ext cx="5283678" cy="3500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8576" y="3858308"/>
            <a:ext cx="143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substrates</a:t>
            </a:r>
          </a:p>
          <a:p>
            <a:r>
              <a:rPr lang="en-US" dirty="0" smtClean="0"/>
              <a:t>are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4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939925"/>
            <a:ext cx="6223000" cy="331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Inefficient Coupling of the ETC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 smtClean="0"/>
              <a:t>Are there any reasons why you may want to have inefficient coupling of the electron transport chain?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Adipose Tissue and Thermogenesis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final fate of the carbon atoms from Acetyl-coA that enter the TCA cycle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 condensed into citrate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Becomes attached to 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Becomes condensed onto ADP to form 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Released as CO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Mitochondria Animation</a:t>
            </a:r>
            <a:endParaRPr lang="en-US" dirty="0"/>
          </a:p>
        </p:txBody>
      </p:sp>
      <p:pic>
        <p:nvPicPr>
          <p:cNvPr id="4" name="Mitochondria_36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237" y="14001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u="sng" dirty="0" smtClean="0"/>
              <a:t>is not </a:t>
            </a:r>
            <a:r>
              <a:rPr lang="en-US" dirty="0" smtClean="0"/>
              <a:t>a product generated by the TCA cycle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</a:t>
            </a:r>
            <a:r>
              <a:rPr lang="en-US" dirty="0" smtClean="0"/>
              <a:t>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52565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drives the ATP generating pump in the mitochondria?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Calcium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Potassium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Proton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Substrate level </a:t>
            </a:r>
            <a:r>
              <a:rPr lang="en-US" dirty="0" smtClean="0"/>
              <a:t>phosphorylation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Transport and Oxidation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the Pyruvate from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214"/>
            <a:ext cx="6374882" cy="47085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presence of CHO but need energy -&gt; TCA Cycle</a:t>
            </a:r>
          </a:p>
          <a:p>
            <a:pPr lvl="2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absence of CHO (relevant for lipid oxidation)</a:t>
            </a:r>
          </a:p>
          <a:p>
            <a:pPr lvl="3"/>
            <a:r>
              <a:rPr lang="en-US" dirty="0" smtClean="0"/>
              <a:t>Ketone Bodies (if OAA absent)</a:t>
            </a:r>
          </a:p>
          <a:p>
            <a:pPr lvl="3"/>
            <a:r>
              <a:rPr lang="en-US" dirty="0" smtClean="0"/>
              <a:t>Gluconeogenesis (if OAA present)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3" y="1319104"/>
            <a:ext cx="4770120" cy="55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983</Words>
  <Application>Microsoft Macintosh PowerPoint</Application>
  <PresentationFormat>Widescreen</PresentationFormat>
  <Paragraphs>180</Paragraphs>
  <Slides>41</Slides>
  <Notes>5</Notes>
  <HiddenSlides>11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Calibri Light</vt:lpstr>
      <vt:lpstr>Symbol</vt:lpstr>
      <vt:lpstr>Arial</vt:lpstr>
      <vt:lpstr>Office Theme</vt:lpstr>
      <vt:lpstr>The TCA Cycle and the ETC</vt:lpstr>
      <vt:lpstr>Quiz Question #1</vt:lpstr>
      <vt:lpstr>Quiz Question #2</vt:lpstr>
      <vt:lpstr>Quiz Question #3</vt:lpstr>
      <vt:lpstr>Quiz Question #4</vt:lpstr>
      <vt:lpstr>Quiz Question #5</vt:lpstr>
      <vt:lpstr>Learning Objectives</vt:lpstr>
      <vt:lpstr>Pyruvate Transport and Oxidation</vt:lpstr>
      <vt:lpstr>Fates of the Pyruvate from Glycolysis</vt:lpstr>
      <vt:lpstr>Lactate Dehydrogenase</vt:lpstr>
      <vt:lpstr>What is a NADH (or a FADH2 or a NADPH)</vt:lpstr>
      <vt:lpstr>Pyruvate Oxidation Occurs in Mitochondria</vt:lpstr>
      <vt:lpstr>The mitochondria is the powerhouse of the cell</vt:lpstr>
      <vt:lpstr>The number of mitochondria per cell can be modified</vt:lpstr>
      <vt:lpstr>Pyruvate Dehydrogenase</vt:lpstr>
      <vt:lpstr>How is the decision made whether pyruvate should become Lactate or Acetyl-CoA</vt:lpstr>
      <vt:lpstr>Wernicke-Korsakoff Syndrome</vt:lpstr>
      <vt:lpstr>Acetyl-CoA can now go in several directions</vt:lpstr>
      <vt:lpstr>The Fates of Pyruvate/Acetyl-CoA</vt:lpstr>
      <vt:lpstr>TCA Cycle</vt:lpstr>
      <vt:lpstr>Simple View of the TCA Cycle</vt:lpstr>
      <vt:lpstr>The TCA Cycle Releases Energy in the Form of Electron Carrier Molecules</vt:lpstr>
      <vt:lpstr>The Regulated Steps of the TCA Cycle</vt:lpstr>
      <vt:lpstr>Other metabolites feed into, or take from the TCA cycle</vt:lpstr>
      <vt:lpstr>Anaplerosis and Cataplerosis</vt:lpstr>
      <vt:lpstr>Which of the following is a cataplerotic pathway</vt:lpstr>
      <vt:lpstr>You are surviving on only protein as a macronutrient, is this cataplerotic or anaplerotic?</vt:lpstr>
      <vt:lpstr>How does anaplerosis regulate glycolysis?</vt:lpstr>
      <vt:lpstr>Can anaplerosis regulate fructose metabolism</vt:lpstr>
      <vt:lpstr>What if you you are too cataplerotic?</vt:lpstr>
      <vt:lpstr>Molecular Basis for Ketosis</vt:lpstr>
      <vt:lpstr>Summary of Regulation of the TCA Cycle</vt:lpstr>
      <vt:lpstr>The Electron Transport Chain</vt:lpstr>
      <vt:lpstr>The ETC uses the electron carriers to generate a proton gradient</vt:lpstr>
      <vt:lpstr>ATP is Generated by a Proton-Driven Pump</vt:lpstr>
      <vt:lpstr>Regulation of ETC Efficiency</vt:lpstr>
      <vt:lpstr>Respiratory Control by Energy Needs</vt:lpstr>
      <vt:lpstr>Inefficient Coupling of the ETC</vt:lpstr>
      <vt:lpstr>Brown Adipose Tissue and Thermogenesis</vt:lpstr>
      <vt:lpstr>Mitochondria Animation</vt:lpstr>
      <vt:lpstr>Learning Objectives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TCA Cycle and the ETC</dc:title>
  <dc:creator>Dave Bridges</dc:creator>
  <cp:lastModifiedBy>Dave Bridges</cp:lastModifiedBy>
  <cp:revision>41</cp:revision>
  <dcterms:created xsi:type="dcterms:W3CDTF">2016-09-23T14:57:19Z</dcterms:created>
  <dcterms:modified xsi:type="dcterms:W3CDTF">2016-09-25T19:21:24Z</dcterms:modified>
</cp:coreProperties>
</file>